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66" r:id="rId3"/>
    <p:sldId id="267" r:id="rId4"/>
    <p:sldId id="257" r:id="rId5"/>
    <p:sldId id="294" r:id="rId6"/>
    <p:sldId id="269" r:id="rId7"/>
    <p:sldId id="270" r:id="rId8"/>
    <p:sldId id="274" r:id="rId9"/>
    <p:sldId id="275" r:id="rId10"/>
    <p:sldId id="258" r:id="rId11"/>
    <p:sldId id="259" r:id="rId12"/>
    <p:sldId id="272" r:id="rId13"/>
    <p:sldId id="289" r:id="rId14"/>
    <p:sldId id="290" r:id="rId15"/>
    <p:sldId id="292" r:id="rId16"/>
    <p:sldId id="262" r:id="rId17"/>
    <p:sldId id="273" r:id="rId18"/>
    <p:sldId id="279" r:id="rId19"/>
    <p:sldId id="280" r:id="rId20"/>
    <p:sldId id="293" r:id="rId21"/>
    <p:sldId id="281" r:id="rId22"/>
    <p:sldId id="26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BF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85" autoAdjust="0"/>
  </p:normalViewPr>
  <p:slideViewPr>
    <p:cSldViewPr snapToGrid="0" snapToObjects="1">
      <p:cViewPr varScale="1">
        <p:scale>
          <a:sx n="48" d="100"/>
          <a:sy n="48" d="100"/>
        </p:scale>
        <p:origin x="1737" y="3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C83AAF-647C-124C-A7E3-1A9774265EB8}" type="datetimeFigureOut">
              <a:rPr lang="en-US" smtClean="0"/>
              <a:t>5/20/2016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663C6-5A26-0444-9C77-C4D0D08CC263}" type="slidenum">
              <a:rPr lang="en-US" smtClean="0"/>
              <a:t>‹#›</a:t>
            </a:fld>
            <a:endParaRPr lang="en-US"/>
          </a:p>
        </p:txBody>
      </p:sp>
    </p:spTree>
    <p:extLst>
      <p:ext uri="{BB962C8B-B14F-4D97-AF65-F5344CB8AC3E}">
        <p14:creationId xmlns:p14="http://schemas.microsoft.com/office/powerpoint/2010/main" val="36493199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663C6-5A26-0444-9C77-C4D0D08CC263}" type="slidenum">
              <a:rPr lang="en-US" smtClean="0"/>
              <a:t>1</a:t>
            </a:fld>
            <a:endParaRPr lang="en-US"/>
          </a:p>
        </p:txBody>
      </p:sp>
    </p:spTree>
    <p:extLst>
      <p:ext uri="{BB962C8B-B14F-4D97-AF65-F5344CB8AC3E}">
        <p14:creationId xmlns:p14="http://schemas.microsoft.com/office/powerpoint/2010/main" val="2505364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11</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12</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lphaUcPeriod"/>
            </a:pPr>
            <a:r>
              <a:rPr lang="en-US" sz="1200" kern="1200" dirty="0">
                <a:solidFill>
                  <a:schemeClr val="tx1"/>
                </a:solidFill>
                <a:effectLst/>
                <a:latin typeface="+mn-lt"/>
                <a:ea typeface="+mn-ea"/>
                <a:cs typeface="+mn-cs"/>
              </a:rPr>
              <a:t>Perform an action on one file or multiple files and folders at one time. Select an item's check box and select a function on the contextual menu, such as </a:t>
            </a:r>
            <a:r>
              <a:rPr lang="en-US" sz="1200" b="1" kern="1200" dirty="0">
                <a:solidFill>
                  <a:schemeClr val="tx1"/>
                </a:solidFill>
                <a:effectLst/>
                <a:latin typeface="+mn-lt"/>
                <a:ea typeface="+mn-ea"/>
                <a:cs typeface="+mn-cs"/>
              </a:rPr>
              <a:t>Download Package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Move</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Delete</a:t>
            </a:r>
            <a:r>
              <a:rPr lang="en-US" sz="1200" kern="1200" dirty="0">
                <a:solidFill>
                  <a:schemeClr val="tx1"/>
                </a:solidFill>
                <a:effectLst/>
                <a:latin typeface="+mn-lt"/>
                <a:ea typeface="+mn-ea"/>
                <a:cs typeface="+mn-cs"/>
              </a:rPr>
              <a:t>.</a:t>
            </a:r>
          </a:p>
          <a:p>
            <a:pPr marL="228600" lvl="0" indent="-228600">
              <a:buFont typeface="+mj-lt"/>
              <a:buAutoNum type="alphaUcPeriod"/>
            </a:pPr>
            <a:r>
              <a:rPr lang="en-US" sz="1200" kern="1200" dirty="0">
                <a:solidFill>
                  <a:schemeClr val="tx1"/>
                </a:solidFill>
                <a:effectLst/>
                <a:latin typeface="+mn-lt"/>
                <a:ea typeface="+mn-ea"/>
                <a:cs typeface="+mn-cs"/>
              </a:rPr>
              <a:t>Click a folder's name to view its contents.</a:t>
            </a:r>
          </a:p>
          <a:p>
            <a:pPr marL="228600" lvl="0" indent="-228600">
              <a:buFont typeface="+mj-lt"/>
              <a:buAutoNum type="alphaUcPeriod"/>
            </a:pPr>
            <a:r>
              <a:rPr lang="en-US" sz="1200" kern="1200" dirty="0">
                <a:solidFill>
                  <a:schemeClr val="tx1"/>
                </a:solidFill>
                <a:effectLst/>
                <a:latin typeface="+mn-lt"/>
                <a:ea typeface="+mn-ea"/>
                <a:cs typeface="+mn-cs"/>
              </a:rPr>
              <a:t>Access an item's contextual menu and select an option, such as </a:t>
            </a:r>
            <a:r>
              <a:rPr lang="en-US" sz="1200" b="1" kern="1200" dirty="0">
                <a:solidFill>
                  <a:schemeClr val="tx1"/>
                </a:solidFill>
                <a:effectLst/>
                <a:latin typeface="+mn-lt"/>
                <a:ea typeface="+mn-ea"/>
                <a:cs typeface="+mn-cs"/>
              </a:rPr>
              <a:t>Edit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Move</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Delete</a:t>
            </a:r>
            <a:r>
              <a:rPr lang="en-US" sz="1200" kern="1200" dirty="0">
                <a:solidFill>
                  <a:schemeClr val="tx1"/>
                </a:solidFill>
                <a:effectLst/>
                <a:latin typeface="+mn-lt"/>
                <a:ea typeface="+mn-ea"/>
                <a:cs typeface="+mn-cs"/>
              </a:rPr>
              <a:t>.</a:t>
            </a:r>
          </a:p>
          <a:p>
            <a:pPr marL="228600" lvl="0" indent="-228600">
              <a:buFont typeface="+mj-lt"/>
              <a:buAutoNum type="alphaUcPeriod"/>
            </a:pPr>
            <a:r>
              <a:rPr lang="en-US" sz="1200" kern="1200" dirty="0">
                <a:solidFill>
                  <a:schemeClr val="tx1"/>
                </a:solidFill>
                <a:effectLst/>
                <a:latin typeface="+mn-lt"/>
                <a:ea typeface="+mn-ea"/>
                <a:cs typeface="+mn-cs"/>
              </a:rPr>
              <a:t>Sort a column by clicking the column title or the caret.</a:t>
            </a:r>
          </a:p>
          <a:p>
            <a:pPr marL="228600" lvl="0" indent="-228600">
              <a:buFont typeface="+mj-lt"/>
              <a:buAutoNum type="alphaUcPeriod"/>
            </a:pPr>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Permissions</a:t>
            </a:r>
            <a:r>
              <a:rPr lang="en-US" sz="1200" kern="1200" dirty="0">
                <a:solidFill>
                  <a:schemeClr val="tx1"/>
                </a:solidFill>
                <a:effectLst/>
                <a:latin typeface="+mn-lt"/>
                <a:ea typeface="+mn-ea"/>
                <a:cs typeface="+mn-cs"/>
              </a:rPr>
              <a:t> column, click the icon to view and change who can see, edit, delete, and manage a file or folder.</a:t>
            </a:r>
          </a:p>
          <a:p>
            <a:pPr marL="228600" lvl="0" indent="-228600">
              <a:buFont typeface="+mj-lt"/>
              <a:buAutoNum type="alphaUcPeriod"/>
            </a:pPr>
            <a:r>
              <a:rPr lang="en-US" sz="1200" kern="1200" dirty="0">
                <a:solidFill>
                  <a:schemeClr val="tx1"/>
                </a:solidFill>
                <a:effectLst/>
                <a:latin typeface="+mn-lt"/>
                <a:ea typeface="+mn-ea"/>
                <a:cs typeface="+mn-cs"/>
              </a:rPr>
              <a:t>Switch from </a:t>
            </a:r>
            <a:r>
              <a:rPr lang="en-US" sz="1200" b="1" kern="1200" dirty="0">
                <a:solidFill>
                  <a:schemeClr val="tx1"/>
                </a:solidFill>
                <a:effectLst/>
                <a:latin typeface="+mn-lt"/>
                <a:ea typeface="+mn-ea"/>
                <a:cs typeface="+mn-cs"/>
              </a:rPr>
              <a:t>View List</a:t>
            </a:r>
            <a:r>
              <a:rPr lang="en-US" sz="1200" kern="1200" dirty="0">
                <a:solidFill>
                  <a:schemeClr val="tx1"/>
                </a:solidFill>
                <a:effectLst/>
                <a:latin typeface="+mn-lt"/>
                <a:ea typeface="+mn-ea"/>
                <a:cs typeface="+mn-cs"/>
              </a:rPr>
              <a:t>—the default view—to </a:t>
            </a:r>
            <a:r>
              <a:rPr lang="en-US" sz="1200" b="1" kern="1200" dirty="0">
                <a:solidFill>
                  <a:schemeClr val="tx1"/>
                </a:solidFill>
                <a:effectLst/>
                <a:latin typeface="+mn-lt"/>
                <a:ea typeface="+mn-ea"/>
                <a:cs typeface="+mn-cs"/>
              </a:rPr>
              <a:t>View Thumbnails</a:t>
            </a:r>
            <a:r>
              <a:rPr lang="en-US" sz="1200" kern="1200" dirty="0">
                <a:solidFill>
                  <a:schemeClr val="tx1"/>
                </a:solidFill>
                <a:effectLst/>
                <a:latin typeface="+mn-lt"/>
                <a:ea typeface="+mn-ea"/>
                <a:cs typeface="+mn-cs"/>
              </a:rPr>
              <a:t>.</a:t>
            </a:r>
          </a:p>
          <a:p>
            <a:pPr marL="0" lvl="0" indent="0">
              <a:buFont typeface="+mj-lt"/>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13</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663C6-5A26-0444-9C77-C4D0D08CC263}" type="slidenum">
              <a:rPr lang="en-US" smtClean="0"/>
              <a:t>14</a:t>
            </a:fld>
            <a:endParaRPr lang="en-US"/>
          </a:p>
        </p:txBody>
      </p:sp>
    </p:spTree>
    <p:extLst>
      <p:ext uri="{BB962C8B-B14F-4D97-AF65-F5344CB8AC3E}">
        <p14:creationId xmlns:p14="http://schemas.microsoft.com/office/powerpoint/2010/main" val="1944606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17</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18</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19</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663C6-5A26-0444-9C77-C4D0D08CC263}" type="slidenum">
              <a:rPr lang="en-US" smtClean="0"/>
              <a:t>20</a:t>
            </a:fld>
            <a:endParaRPr lang="en-US"/>
          </a:p>
        </p:txBody>
      </p:sp>
    </p:spTree>
    <p:extLst>
      <p:ext uri="{BB962C8B-B14F-4D97-AF65-F5344CB8AC3E}">
        <p14:creationId xmlns:p14="http://schemas.microsoft.com/office/powerpoint/2010/main" val="125967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663C6-5A26-0444-9C77-C4D0D08CC263}" type="slidenum">
              <a:rPr lang="en-US" smtClean="0"/>
              <a:t>21</a:t>
            </a:fld>
            <a:endParaRPr lang="en-US"/>
          </a:p>
        </p:txBody>
      </p:sp>
    </p:spTree>
    <p:extLst>
      <p:ext uri="{BB962C8B-B14F-4D97-AF65-F5344CB8AC3E}">
        <p14:creationId xmlns:p14="http://schemas.microsoft.com/office/powerpoint/2010/main" val="951684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663C6-5A26-0444-9C77-C4D0D08CC263}" type="slidenum">
              <a:rPr lang="en-US" smtClean="0"/>
              <a:t>22</a:t>
            </a:fld>
            <a:endParaRPr lang="en-US"/>
          </a:p>
        </p:txBody>
      </p:sp>
    </p:spTree>
    <p:extLst>
      <p:ext uri="{BB962C8B-B14F-4D97-AF65-F5344CB8AC3E}">
        <p14:creationId xmlns:p14="http://schemas.microsoft.com/office/powerpoint/2010/main" val="321003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663C6-5A26-0444-9C77-C4D0D08CC263}" type="slidenum">
              <a:rPr lang="en-US" smtClean="0"/>
              <a:t>2</a:t>
            </a:fld>
            <a:endParaRPr lang="en-US"/>
          </a:p>
        </p:txBody>
      </p:sp>
    </p:spTree>
    <p:extLst>
      <p:ext uri="{BB962C8B-B14F-4D97-AF65-F5344CB8AC3E}">
        <p14:creationId xmlns:p14="http://schemas.microsoft.com/office/powerpoint/2010/main" val="380891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p>
        </p:txBody>
      </p:sp>
      <p:sp>
        <p:nvSpPr>
          <p:cNvPr id="4" name="Slide Number Placeholder 3"/>
          <p:cNvSpPr>
            <a:spLocks noGrp="1"/>
          </p:cNvSpPr>
          <p:nvPr>
            <p:ph type="sldNum" sz="quarter" idx="10"/>
          </p:nvPr>
        </p:nvSpPr>
        <p:spPr/>
        <p:txBody>
          <a:bodyPr/>
          <a:lstStyle/>
          <a:p>
            <a:fld id="{632663C6-5A26-0444-9C77-C4D0D08CC263}" type="slidenum">
              <a:rPr lang="en-US" smtClean="0"/>
              <a:t>4</a:t>
            </a:fld>
            <a:endParaRPr lang="en-US"/>
          </a:p>
        </p:txBody>
      </p:sp>
    </p:spTree>
    <p:extLst>
      <p:ext uri="{BB962C8B-B14F-4D97-AF65-F5344CB8AC3E}">
        <p14:creationId xmlns:p14="http://schemas.microsoft.com/office/powerpoint/2010/main" val="161199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p>
        </p:txBody>
      </p:sp>
      <p:sp>
        <p:nvSpPr>
          <p:cNvPr id="4" name="Slide Number Placeholder 3"/>
          <p:cNvSpPr>
            <a:spLocks noGrp="1"/>
          </p:cNvSpPr>
          <p:nvPr>
            <p:ph type="sldNum" sz="quarter" idx="10"/>
          </p:nvPr>
        </p:nvSpPr>
        <p:spPr/>
        <p:txBody>
          <a:bodyPr/>
          <a:lstStyle/>
          <a:p>
            <a:fld id="{632663C6-5A26-0444-9C77-C4D0D08CC263}" type="slidenum">
              <a:rPr lang="en-US" smtClean="0"/>
              <a:t>5</a:t>
            </a:fld>
            <a:endParaRPr lang="en-US"/>
          </a:p>
        </p:txBody>
      </p:sp>
    </p:spTree>
    <p:extLst>
      <p:ext uri="{BB962C8B-B14F-4D97-AF65-F5344CB8AC3E}">
        <p14:creationId xmlns:p14="http://schemas.microsoft.com/office/powerpoint/2010/main" val="1611993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p>
        </p:txBody>
      </p:sp>
      <p:sp>
        <p:nvSpPr>
          <p:cNvPr id="4" name="Slide Number Placeholder 3"/>
          <p:cNvSpPr>
            <a:spLocks noGrp="1"/>
          </p:cNvSpPr>
          <p:nvPr>
            <p:ph type="sldNum" sz="quarter" idx="10"/>
          </p:nvPr>
        </p:nvSpPr>
        <p:spPr/>
        <p:txBody>
          <a:bodyPr/>
          <a:lstStyle/>
          <a:p>
            <a:fld id="{632663C6-5A26-0444-9C77-C4D0D08CC263}" type="slidenum">
              <a:rPr lang="en-US" smtClean="0"/>
              <a:t>6</a:t>
            </a:fld>
            <a:endParaRPr lang="en-US"/>
          </a:p>
        </p:txBody>
      </p:sp>
    </p:spTree>
    <p:extLst>
      <p:ext uri="{BB962C8B-B14F-4D97-AF65-F5344CB8AC3E}">
        <p14:creationId xmlns:p14="http://schemas.microsoft.com/office/powerpoint/2010/main" val="161199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workshop, you will learn to add materials and tools to content areas. You will share documents and files with students by adding items, and then create links to Blackboard Learn tools.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7</a:t>
            </a:fld>
            <a:endParaRPr lang="en-US"/>
          </a:p>
        </p:txBody>
      </p:sp>
    </p:spTree>
    <p:extLst>
      <p:ext uri="{BB962C8B-B14F-4D97-AF65-F5344CB8AC3E}">
        <p14:creationId xmlns:p14="http://schemas.microsoft.com/office/powerpoint/2010/main" val="1611993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8</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lphaUcPeriod"/>
            </a:pPr>
            <a:r>
              <a:rPr lang="en-US" sz="1200" kern="1200" dirty="0">
                <a:solidFill>
                  <a:schemeClr val="tx1"/>
                </a:solidFill>
                <a:effectLst/>
                <a:latin typeface="+mn-lt"/>
                <a:ea typeface="+mn-ea"/>
                <a:cs typeface="+mn-cs"/>
              </a:rPr>
              <a:t>Click </a:t>
            </a:r>
            <a:r>
              <a:rPr lang="en-US" sz="1200" b="1" kern="1200" dirty="0">
                <a:solidFill>
                  <a:schemeClr val="tx1"/>
                </a:solidFill>
                <a:effectLst/>
                <a:latin typeface="+mn-lt"/>
                <a:ea typeface="+mn-ea"/>
                <a:cs typeface="+mn-cs"/>
              </a:rPr>
              <a:t>Edit Mode</a:t>
            </a:r>
            <a:r>
              <a:rPr lang="en-US" sz="1200" kern="1200" dirty="0">
                <a:solidFill>
                  <a:schemeClr val="tx1"/>
                </a:solidFill>
                <a:effectLst/>
                <a:latin typeface="+mn-lt"/>
                <a:ea typeface="+mn-ea"/>
                <a:cs typeface="+mn-cs"/>
              </a:rPr>
              <a:t> to change from </a:t>
            </a:r>
            <a:r>
              <a:rPr lang="en-US" sz="1200" b="1" kern="1200" dirty="0">
                <a:solidFill>
                  <a:schemeClr val="tx1"/>
                </a:solidFill>
                <a:effectLst/>
                <a:latin typeface="+mn-lt"/>
                <a:ea typeface="+mn-ea"/>
                <a:cs typeface="+mn-cs"/>
              </a:rPr>
              <a:t>ON</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OFF</a:t>
            </a:r>
            <a:r>
              <a:rPr lang="en-US" sz="1200" kern="1200" dirty="0">
                <a:solidFill>
                  <a:schemeClr val="tx1"/>
                </a:solidFill>
                <a:effectLst/>
                <a:latin typeface="+mn-lt"/>
                <a:ea typeface="+mn-ea"/>
                <a:cs typeface="+mn-cs"/>
              </a:rPr>
              <a:t>. When </a:t>
            </a:r>
            <a:r>
              <a:rPr lang="en-US" sz="1200" b="1" kern="1200" dirty="0">
                <a:solidFill>
                  <a:schemeClr val="tx1"/>
                </a:solidFill>
                <a:effectLst/>
                <a:latin typeface="+mn-lt"/>
                <a:ea typeface="+mn-ea"/>
                <a:cs typeface="+mn-cs"/>
              </a:rPr>
              <a:t>Edit Mode</a:t>
            </a:r>
            <a:r>
              <a:rPr lang="en-US" sz="1200" kern="1200" dirty="0">
                <a:solidFill>
                  <a:schemeClr val="tx1"/>
                </a:solidFill>
                <a:effectLst/>
                <a:latin typeface="+mn-lt"/>
                <a:ea typeface="+mn-ea"/>
                <a:cs typeface="+mn-cs"/>
              </a:rPr>
              <a:t> is </a:t>
            </a:r>
            <a:r>
              <a:rPr lang="en-US" sz="1200" b="1" kern="1200" dirty="0">
                <a:solidFill>
                  <a:schemeClr val="tx1"/>
                </a:solidFill>
                <a:effectLst/>
                <a:latin typeface="+mn-lt"/>
                <a:ea typeface="+mn-ea"/>
                <a:cs typeface="+mn-cs"/>
              </a:rPr>
              <a:t>ON</a:t>
            </a:r>
            <a:r>
              <a:rPr lang="en-US" sz="1200" kern="1200" dirty="0">
                <a:solidFill>
                  <a:schemeClr val="tx1"/>
                </a:solidFill>
                <a:effectLst/>
                <a:latin typeface="+mn-lt"/>
                <a:ea typeface="+mn-ea"/>
                <a:cs typeface="+mn-cs"/>
              </a:rPr>
              <a:t>, all instructor functions are available. When </a:t>
            </a:r>
            <a:r>
              <a:rPr lang="en-US" sz="1200" b="1" kern="1200" dirty="0">
                <a:solidFill>
                  <a:schemeClr val="tx1"/>
                </a:solidFill>
                <a:effectLst/>
                <a:latin typeface="+mn-lt"/>
                <a:ea typeface="+mn-ea"/>
                <a:cs typeface="+mn-cs"/>
              </a:rPr>
              <a:t>Edit Mode</a:t>
            </a:r>
            <a:r>
              <a:rPr lang="en-US" sz="1200" kern="1200" dirty="0">
                <a:solidFill>
                  <a:schemeClr val="tx1"/>
                </a:solidFill>
                <a:effectLst/>
                <a:latin typeface="+mn-lt"/>
                <a:ea typeface="+mn-ea"/>
                <a:cs typeface="+mn-cs"/>
              </a:rPr>
              <a:t> is </a:t>
            </a:r>
            <a:r>
              <a:rPr lang="en-US" sz="1200" b="1" kern="1200" dirty="0">
                <a:solidFill>
                  <a:schemeClr val="tx1"/>
                </a:solidFill>
                <a:effectLst/>
                <a:latin typeface="+mn-lt"/>
                <a:ea typeface="+mn-ea"/>
                <a:cs typeface="+mn-cs"/>
              </a:rPr>
              <a:t>OFF</a:t>
            </a:r>
            <a:r>
              <a:rPr lang="en-US" sz="1200" kern="1200" dirty="0">
                <a:solidFill>
                  <a:schemeClr val="tx1"/>
                </a:solidFill>
                <a:effectLst/>
                <a:latin typeface="+mn-lt"/>
                <a:ea typeface="+mn-ea"/>
                <a:cs typeface="+mn-cs"/>
              </a:rPr>
              <a:t>, the instructor functions are hidden.</a:t>
            </a:r>
          </a:p>
          <a:p>
            <a:pPr marL="228600" lvl="0" indent="-228600">
              <a:buFont typeface="+mj-lt"/>
              <a:buAutoNum type="alphaUcPeriod"/>
            </a:pPr>
            <a:r>
              <a:rPr lang="en-US" sz="1200" kern="1200" dirty="0">
                <a:solidFill>
                  <a:schemeClr val="tx1"/>
                </a:solidFill>
                <a:effectLst/>
                <a:latin typeface="+mn-lt"/>
                <a:ea typeface="+mn-ea"/>
                <a:cs typeface="+mn-cs"/>
              </a:rPr>
              <a:t>For example, when </a:t>
            </a:r>
            <a:r>
              <a:rPr lang="en-US" sz="1200" b="1" kern="1200" dirty="0">
                <a:solidFill>
                  <a:schemeClr val="tx1"/>
                </a:solidFill>
                <a:effectLst/>
                <a:latin typeface="+mn-lt"/>
                <a:ea typeface="+mn-ea"/>
                <a:cs typeface="+mn-cs"/>
              </a:rPr>
              <a:t>Edit Mode</a:t>
            </a:r>
            <a:r>
              <a:rPr lang="en-US" sz="1200" kern="1200" dirty="0">
                <a:solidFill>
                  <a:schemeClr val="tx1"/>
                </a:solidFill>
                <a:effectLst/>
                <a:latin typeface="+mn-lt"/>
                <a:ea typeface="+mn-ea"/>
                <a:cs typeface="+mn-cs"/>
              </a:rPr>
              <a:t> is </a:t>
            </a:r>
            <a:r>
              <a:rPr lang="en-US" sz="1200" b="1" kern="1200" dirty="0">
                <a:solidFill>
                  <a:schemeClr val="tx1"/>
                </a:solidFill>
                <a:effectLst/>
                <a:latin typeface="+mn-lt"/>
                <a:ea typeface="+mn-ea"/>
                <a:cs typeface="+mn-cs"/>
              </a:rPr>
              <a:t>ON</a:t>
            </a:r>
            <a:r>
              <a:rPr lang="en-US" sz="1200" kern="1200" dirty="0">
                <a:solidFill>
                  <a:schemeClr val="tx1"/>
                </a:solidFill>
                <a:effectLst/>
                <a:latin typeface="+mn-lt"/>
                <a:ea typeface="+mn-ea"/>
                <a:cs typeface="+mn-cs"/>
              </a:rPr>
              <a:t>, the course menu’s </a:t>
            </a:r>
            <a:r>
              <a:rPr lang="en-US" sz="1200" b="1" kern="1200" dirty="0">
                <a:solidFill>
                  <a:schemeClr val="tx1"/>
                </a:solidFill>
                <a:effectLst/>
                <a:latin typeface="+mn-lt"/>
                <a:ea typeface="+mn-ea"/>
                <a:cs typeface="+mn-cs"/>
              </a:rPr>
              <a:t>Add Menu Item</a:t>
            </a:r>
            <a:r>
              <a:rPr lang="en-US" sz="1200" kern="1200" dirty="0">
                <a:solidFill>
                  <a:schemeClr val="tx1"/>
                </a:solidFill>
                <a:effectLst/>
                <a:latin typeface="+mn-lt"/>
                <a:ea typeface="+mn-ea"/>
                <a:cs typeface="+mn-cs"/>
              </a:rPr>
              <a:t> function is available, which is shown as a plus sign. Use this function to add links to the course menu. Students do not see this function.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9</a:t>
            </a:fld>
            <a:endParaRPr lang="en-US"/>
          </a:p>
        </p:txBody>
      </p:sp>
    </p:spTree>
    <p:extLst>
      <p:ext uri="{BB962C8B-B14F-4D97-AF65-F5344CB8AC3E}">
        <p14:creationId xmlns:p14="http://schemas.microsoft.com/office/powerpoint/2010/main" val="369768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2663C6-5A26-0444-9C77-C4D0D08CC263}" type="slidenum">
              <a:rPr lang="en-US" smtClean="0"/>
              <a:t>10</a:t>
            </a:fld>
            <a:endParaRPr lang="en-US"/>
          </a:p>
        </p:txBody>
      </p:sp>
    </p:spTree>
    <p:extLst>
      <p:ext uri="{BB962C8B-B14F-4D97-AF65-F5344CB8AC3E}">
        <p14:creationId xmlns:p14="http://schemas.microsoft.com/office/powerpoint/2010/main" val="2429752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May 20,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C3AA4-67BE-44F7-809A-3582401494AF}" type="datetime4">
              <a:rPr lang="en-US" smtClean="0"/>
              <a:pPr/>
              <a:t>May 20,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72EEB-1769-4776-AD69-E7C1260563EB}" type="datetime4">
              <a:rPr lang="en-US" smtClean="0"/>
              <a:pPr/>
              <a:t>May 20,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May 20,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May 20,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May 20,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May 20,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B012D-77A1-44B0-BB26-329BA1EE55C9}" type="datetime4">
              <a:rPr lang="en-US" smtClean="0"/>
              <a:pPr/>
              <a:t>May 20,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May 20,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May 20, 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dirty="0"/>
              <a:t>Click to edit Master title style</a:t>
            </a:r>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May 20,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May 20, 2016</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715709" y="6131314"/>
            <a:ext cx="2186817" cy="523220"/>
          </a:xfrm>
          <a:prstGeom prst="rect">
            <a:avLst/>
          </a:prstGeom>
          <a:noFill/>
        </p:spPr>
        <p:txBody>
          <a:bodyPr wrap="none" rtlCol="0">
            <a:spAutoFit/>
          </a:bodyPr>
          <a:lstStyle/>
          <a:p>
            <a:pPr>
              <a:defRPr/>
            </a:pPr>
            <a:r>
              <a:rPr lang="en-US" sz="1400" dirty="0">
                <a:solidFill>
                  <a:srgbClr val="3B3B3B"/>
                </a:solidFill>
                <a:latin typeface="Century Gothic" charset="0"/>
              </a:rPr>
              <a:t>© 2016 Blackboard Inc.</a:t>
            </a:r>
          </a:p>
          <a:p>
            <a:pPr>
              <a:defRPr/>
            </a:pPr>
            <a:r>
              <a:rPr lang="en-US" sz="1400" dirty="0">
                <a:solidFill>
                  <a:srgbClr val="3B3B3B"/>
                </a:solidFill>
                <a:latin typeface="Century Gothic" charset="0"/>
              </a:rPr>
              <a:t>   All rights reserved.</a:t>
            </a:r>
          </a:p>
        </p:txBody>
      </p:sp>
      <p:pic>
        <p:nvPicPr>
          <p:cNvPr id="2" name="Picture 1" descr="title_PPT_content_creati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2995" y="171468"/>
            <a:ext cx="5945914" cy="3930632"/>
          </a:xfrm>
          <a:prstGeom prst="rect">
            <a:avLst/>
          </a:prstGeom>
        </p:spPr>
      </p:pic>
    </p:spTree>
    <p:extLst>
      <p:ext uri="{BB962C8B-B14F-4D97-AF65-F5344CB8AC3E}">
        <p14:creationId xmlns:p14="http://schemas.microsoft.com/office/powerpoint/2010/main" val="1361375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CONTENT ITEMS</a:t>
            </a:r>
          </a:p>
        </p:txBody>
      </p:sp>
      <p:pic>
        <p:nvPicPr>
          <p:cNvPr id="4" name="Picture 3"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5" name="Picture 4" title="image illlustrated by associated text"/>
          <p:cNvPicPr/>
          <p:nvPr/>
        </p:nvPicPr>
        <p:blipFill>
          <a:blip r:embed="rId4" cstate="email">
            <a:extLst>
              <a:ext uri="{28A0092B-C50C-407E-A947-70E740481C1C}">
                <a14:useLocalDpi xmlns:a14="http://schemas.microsoft.com/office/drawing/2010/main" val="0"/>
              </a:ext>
            </a:extLst>
          </a:blip>
          <a:stretch>
            <a:fillRect/>
          </a:stretch>
        </p:blipFill>
        <p:spPr>
          <a:xfrm>
            <a:off x="1557020" y="1156017"/>
            <a:ext cx="6309360" cy="1040765"/>
          </a:xfrm>
          <a:prstGeom prst="rect">
            <a:avLst/>
          </a:prstGeom>
        </p:spPr>
      </p:pic>
      <p:pic>
        <p:nvPicPr>
          <p:cNvPr id="6" name="Picture 5" title="image illustrated by associated text"/>
          <p:cNvPicPr/>
          <p:nvPr/>
        </p:nvPicPr>
        <p:blipFill>
          <a:blip r:embed="rId5" cstate="email">
            <a:extLst>
              <a:ext uri="{28A0092B-C50C-407E-A947-70E740481C1C}">
                <a14:useLocalDpi xmlns:a14="http://schemas.microsoft.com/office/drawing/2010/main" val="0"/>
              </a:ext>
            </a:extLst>
          </a:blip>
          <a:stretch>
            <a:fillRect/>
          </a:stretch>
        </p:blipFill>
        <p:spPr>
          <a:xfrm>
            <a:off x="1569720" y="2344737"/>
            <a:ext cx="4297680" cy="2290763"/>
          </a:xfrm>
          <a:prstGeom prst="rect">
            <a:avLst/>
          </a:prstGeom>
        </p:spPr>
      </p:pic>
    </p:spTree>
    <p:extLst>
      <p:ext uri="{BB962C8B-B14F-4D97-AF65-F5344CB8AC3E}">
        <p14:creationId xmlns:p14="http://schemas.microsoft.com/office/powerpoint/2010/main" val="4243807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THE content editor</a:t>
            </a: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7" name="Picture 6" title="image illustrated by associated text"/>
          <p:cNvPicPr/>
          <p:nvPr/>
        </p:nvPicPr>
        <p:blipFill>
          <a:blip r:embed="rId4" cstate="email">
            <a:extLst>
              <a:ext uri="{28A0092B-C50C-407E-A947-70E740481C1C}">
                <a14:useLocalDpi xmlns:a14="http://schemas.microsoft.com/office/drawing/2010/main" val="0"/>
              </a:ext>
            </a:extLst>
          </a:blip>
          <a:stretch>
            <a:fillRect/>
          </a:stretch>
        </p:blipFill>
        <p:spPr>
          <a:xfrm>
            <a:off x="1553527" y="1105217"/>
            <a:ext cx="4301173" cy="3606483"/>
          </a:xfrm>
          <a:prstGeom prst="rect">
            <a:avLst/>
          </a:prstGeom>
        </p:spPr>
      </p:pic>
    </p:spTree>
    <p:extLst>
      <p:ext uri="{BB962C8B-B14F-4D97-AF65-F5344CB8AC3E}">
        <p14:creationId xmlns:p14="http://schemas.microsoft.com/office/powerpoint/2010/main" val="636816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COURSE files</a:t>
            </a: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7" name="Picture 6" title="image illustrated by associated text"/>
          <p:cNvPicPr/>
          <p:nvPr/>
        </p:nvPicPr>
        <p:blipFill>
          <a:blip r:embed="rId4">
            <a:extLst>
              <a:ext uri="{28A0092B-C50C-407E-A947-70E740481C1C}">
                <a14:useLocalDpi xmlns:a14="http://schemas.microsoft.com/office/drawing/2010/main" val="0"/>
              </a:ext>
            </a:extLst>
          </a:blip>
          <a:stretch>
            <a:fillRect/>
          </a:stretch>
        </p:blipFill>
        <p:spPr>
          <a:xfrm>
            <a:off x="1581150" y="1194117"/>
            <a:ext cx="4578350" cy="3619183"/>
          </a:xfrm>
          <a:prstGeom prst="rect">
            <a:avLst/>
          </a:prstGeom>
        </p:spPr>
      </p:pic>
    </p:spTree>
    <p:extLst>
      <p:ext uri="{BB962C8B-B14F-4D97-AF65-F5344CB8AC3E}">
        <p14:creationId xmlns:p14="http://schemas.microsoft.com/office/powerpoint/2010/main" val="894173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COURSE files features</a:t>
            </a: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8" name="Picture 7" title="image explained by key below"/>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8127" y="1034101"/>
            <a:ext cx="5358384" cy="3925307"/>
          </a:xfrm>
          <a:prstGeom prst="rect">
            <a:avLst/>
          </a:prstGeom>
        </p:spPr>
      </p:pic>
    </p:spTree>
    <p:extLst>
      <p:ext uri="{BB962C8B-B14F-4D97-AF65-F5344CB8AC3E}">
        <p14:creationId xmlns:p14="http://schemas.microsoft.com/office/powerpoint/2010/main" val="1362345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40522" y="365760"/>
            <a:ext cx="6983959" cy="548640"/>
          </a:xfrm>
        </p:spPr>
        <p:txBody>
          <a:bodyPr/>
          <a:lstStyle/>
          <a:p>
            <a:r>
              <a:rPr lang="en-US" dirty="0">
                <a:solidFill>
                  <a:srgbClr val="863204"/>
                </a:solidFill>
                <a:latin typeface="Ayuthaya"/>
                <a:cs typeface="Ayuthaya"/>
              </a:rPr>
              <a:t>BEST PRACTICE</a:t>
            </a: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365760"/>
            <a:ext cx="480695" cy="457200"/>
          </a:xfrm>
          <a:prstGeom prst="rect">
            <a:avLst/>
          </a:prstGeom>
        </p:spPr>
      </p:pic>
      <p:sp>
        <p:nvSpPr>
          <p:cNvPr id="9" name="Rectangle 8"/>
          <p:cNvSpPr/>
          <p:nvPr/>
        </p:nvSpPr>
        <p:spPr>
          <a:xfrm>
            <a:off x="1440522" y="1182611"/>
            <a:ext cx="7314595" cy="3295518"/>
          </a:xfrm>
          <a:prstGeom prst="rect">
            <a:avLst/>
          </a:prstGeom>
        </p:spPr>
        <p:txBody>
          <a:bodyPr wrap="square">
            <a:spAutoFit/>
          </a:bodyPr>
          <a:lstStyle/>
          <a:p>
            <a:pPr>
              <a:lnSpc>
                <a:spcPct val="150000"/>
              </a:lnSpc>
            </a:pPr>
            <a:r>
              <a:rPr lang="en-US" sz="2000" b="1" dirty="0">
                <a:solidFill>
                  <a:srgbClr val="FF6600"/>
                </a:solidFill>
              </a:rPr>
              <a:t>Three Common Ways to Add Files</a:t>
            </a:r>
          </a:p>
          <a:p>
            <a:pPr>
              <a:lnSpc>
                <a:spcPct val="150000"/>
              </a:lnSpc>
            </a:pPr>
            <a:endParaRPr lang="en-US" sz="800" b="1" dirty="0">
              <a:solidFill>
                <a:srgbClr val="FF6600"/>
              </a:solidFill>
            </a:endParaRPr>
          </a:p>
          <a:p>
            <a:pPr>
              <a:lnSpc>
                <a:spcPct val="130000"/>
              </a:lnSpc>
            </a:pPr>
            <a:r>
              <a:rPr lang="en-US" dirty="0"/>
              <a:t>To control where a file link appears, use the content editor to attach a file as you create content.</a:t>
            </a:r>
          </a:p>
          <a:p>
            <a:pPr>
              <a:lnSpc>
                <a:spcPct val="130000"/>
              </a:lnSpc>
            </a:pPr>
            <a:endParaRPr lang="en-US" sz="1000" dirty="0"/>
          </a:p>
          <a:p>
            <a:pPr>
              <a:lnSpc>
                <a:spcPct val="130000"/>
              </a:lnSpc>
            </a:pPr>
            <a:r>
              <a:rPr lang="en-US" dirty="0"/>
              <a:t>When creating content, attach a file in the </a:t>
            </a:r>
            <a:r>
              <a:rPr lang="en-US" b="1" dirty="0"/>
              <a:t>Attachments</a:t>
            </a:r>
            <a:r>
              <a:rPr lang="en-US" dirty="0"/>
              <a:t> section.</a:t>
            </a:r>
          </a:p>
          <a:p>
            <a:pPr>
              <a:lnSpc>
                <a:spcPct val="130000"/>
              </a:lnSpc>
            </a:pPr>
            <a:endParaRPr lang="en-US" sz="1050" dirty="0"/>
          </a:p>
          <a:p>
            <a:pPr>
              <a:lnSpc>
                <a:spcPct val="130000"/>
              </a:lnSpc>
            </a:pPr>
            <a:r>
              <a:rPr lang="en-US" dirty="0"/>
              <a:t>Add your files to Course Files or the Content Collection BEFORE you create content.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746" y="1973261"/>
            <a:ext cx="310896" cy="31089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446" y="2862261"/>
            <a:ext cx="310896" cy="31089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446" y="3776661"/>
            <a:ext cx="310896" cy="310896"/>
          </a:xfrm>
          <a:prstGeom prst="rect">
            <a:avLst/>
          </a:prstGeom>
        </p:spPr>
      </p:pic>
    </p:spTree>
    <p:extLst>
      <p:ext uri="{BB962C8B-B14F-4D97-AF65-F5344CB8AC3E}">
        <p14:creationId xmlns:p14="http://schemas.microsoft.com/office/powerpoint/2010/main" val="4106564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870" y="1287044"/>
            <a:ext cx="7509288" cy="3640555"/>
          </a:xfrm>
        </p:spPr>
        <p:txBody>
          <a:bodyPr>
            <a:normAutofit/>
          </a:bodyPr>
          <a:lstStyle/>
          <a:p>
            <a:pPr marL="0">
              <a:lnSpc>
                <a:spcPct val="130000"/>
              </a:lnSpc>
            </a:pPr>
            <a:r>
              <a:rPr lang="en-US" sz="1800" b="0" dirty="0"/>
              <a:t>Before I create content</a:t>
            </a:r>
            <a:r>
              <a:rPr lang="en-US" sz="1800" dirty="0">
                <a:solidFill>
                  <a:srgbClr val="FF6600"/>
                </a:solidFill>
              </a:rPr>
              <a:t>, do I have to upload all my files </a:t>
            </a:r>
            <a:r>
              <a:rPr lang="en-US" sz="1800" b="0" dirty="0"/>
              <a:t>into Course Files or the Content Collection? </a:t>
            </a:r>
          </a:p>
          <a:p>
            <a:pPr marL="0">
              <a:lnSpc>
                <a:spcPct val="130000"/>
              </a:lnSpc>
            </a:pPr>
            <a:endParaRPr lang="en-US" sz="100" b="0" dirty="0"/>
          </a:p>
          <a:p>
            <a:pPr marL="0">
              <a:lnSpc>
                <a:spcPct val="130000"/>
              </a:lnSpc>
            </a:pPr>
            <a:r>
              <a:rPr lang="en-US" sz="1800" b="0" dirty="0"/>
              <a:t>What happens if I want to </a:t>
            </a:r>
            <a:r>
              <a:rPr lang="en-US" sz="1800" dirty="0">
                <a:solidFill>
                  <a:srgbClr val="FF6600"/>
                </a:solidFill>
              </a:rPr>
              <a:t>move a file </a:t>
            </a:r>
            <a:r>
              <a:rPr lang="en-US" sz="1800" b="0" dirty="0"/>
              <a:t>from one content item to another? </a:t>
            </a:r>
          </a:p>
          <a:p>
            <a:pPr marL="0">
              <a:lnSpc>
                <a:spcPct val="130000"/>
              </a:lnSpc>
            </a:pPr>
            <a:endParaRPr lang="en-US" sz="100" b="0" dirty="0"/>
          </a:p>
          <a:p>
            <a:pPr marL="0">
              <a:lnSpc>
                <a:spcPct val="130000"/>
              </a:lnSpc>
            </a:pPr>
            <a:r>
              <a:rPr lang="en-US" sz="1800" dirty="0">
                <a:solidFill>
                  <a:srgbClr val="FF6600"/>
                </a:solidFill>
              </a:rPr>
              <a:t>Can I link to a file more than once?</a:t>
            </a:r>
          </a:p>
          <a:p>
            <a:pPr marL="0">
              <a:lnSpc>
                <a:spcPct val="130000"/>
              </a:lnSpc>
            </a:pPr>
            <a:endParaRPr lang="en-US" sz="200" b="0" dirty="0"/>
          </a:p>
          <a:p>
            <a:pPr marL="0">
              <a:lnSpc>
                <a:spcPct val="130000"/>
              </a:lnSpc>
            </a:pPr>
            <a:r>
              <a:rPr lang="en-US" sz="1800" b="0" dirty="0"/>
              <a:t>If I do link to a file more than once, is there an </a:t>
            </a:r>
            <a:r>
              <a:rPr lang="en-US" sz="1800" dirty="0">
                <a:solidFill>
                  <a:srgbClr val="FF6600"/>
                </a:solidFill>
              </a:rPr>
              <a:t>easy way to keep track of where the links are </a:t>
            </a:r>
            <a:r>
              <a:rPr lang="en-US" sz="1800" b="0" dirty="0"/>
              <a:t>in my course? </a:t>
            </a:r>
          </a:p>
          <a:p>
            <a:endParaRPr lang="en-US" b="0" dirty="0"/>
          </a:p>
          <a:p>
            <a:endParaRPr lang="en-US" b="0" dirty="0"/>
          </a:p>
        </p:txBody>
      </p:sp>
      <p:sp>
        <p:nvSpPr>
          <p:cNvPr id="6"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FREQUENTLY ASKED QUESTIONS</a:t>
            </a:r>
          </a:p>
        </p:txBody>
      </p:sp>
      <p:pic>
        <p:nvPicPr>
          <p:cNvPr id="7" name="Picture 6" title="&quot;&quot;"/>
          <p:cNvPicPr/>
          <p:nvPr/>
        </p:nvPicPr>
        <p:blipFill>
          <a:blip r:embed="rId2"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spTree>
    <p:extLst>
      <p:ext uri="{BB962C8B-B14F-4D97-AF65-F5344CB8AC3E}">
        <p14:creationId xmlns:p14="http://schemas.microsoft.com/office/powerpoint/2010/main" val="1664067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50436" y="381993"/>
            <a:ext cx="6075094" cy="548640"/>
          </a:xfrm>
        </p:spPr>
        <p:txBody>
          <a:bodyPr/>
          <a:lstStyle/>
          <a:p>
            <a:r>
              <a:rPr lang="en-US" dirty="0">
                <a:solidFill>
                  <a:srgbClr val="863204"/>
                </a:solidFill>
                <a:latin typeface="Ayuthaya"/>
                <a:cs typeface="Ayuthaya"/>
              </a:rPr>
              <a:t>TRY IT</a:t>
            </a:r>
          </a:p>
        </p:txBody>
      </p:sp>
      <p:sp>
        <p:nvSpPr>
          <p:cNvPr id="9" name="Rectangle 8"/>
          <p:cNvSpPr/>
          <p:nvPr/>
        </p:nvSpPr>
        <p:spPr>
          <a:xfrm>
            <a:off x="1794427" y="1095179"/>
            <a:ext cx="6863098" cy="900246"/>
          </a:xfrm>
          <a:prstGeom prst="rect">
            <a:avLst/>
          </a:prstGeom>
        </p:spPr>
        <p:txBody>
          <a:bodyPr wrap="square">
            <a:spAutoFit/>
          </a:bodyPr>
          <a:lstStyle/>
          <a:p>
            <a:pPr>
              <a:lnSpc>
                <a:spcPct val="150000"/>
              </a:lnSpc>
            </a:pPr>
            <a:r>
              <a:rPr lang="en-US" dirty="0"/>
              <a:t>Use your </a:t>
            </a:r>
            <a:r>
              <a:rPr lang="en-US" b="1" dirty="0">
                <a:solidFill>
                  <a:schemeClr val="accent2"/>
                </a:solidFill>
              </a:rPr>
              <a:t>Practice Course </a:t>
            </a:r>
            <a:r>
              <a:rPr lang="en-US" dirty="0"/>
              <a:t>to add an item and tool link, and attach files.</a:t>
            </a:r>
          </a:p>
        </p:txBody>
      </p:sp>
      <p:pic>
        <p:nvPicPr>
          <p:cNvPr id="8" name="Picture 7" title="&quot;&quot;"/>
          <p:cNvPicPr/>
          <p:nvPr/>
        </p:nvPicPr>
        <p:blipFill>
          <a:blip r:embed="rId2" cstate="email">
            <a:extLst>
              <a:ext uri="{28A0092B-C50C-407E-A947-70E740481C1C}">
                <a14:useLocalDpi xmlns:a14="http://schemas.microsoft.com/office/drawing/2010/main" val="0"/>
              </a:ext>
            </a:extLst>
          </a:blip>
          <a:stretch>
            <a:fillRect/>
          </a:stretch>
        </p:blipFill>
        <p:spPr>
          <a:xfrm>
            <a:off x="804488" y="460924"/>
            <a:ext cx="800100" cy="367030"/>
          </a:xfrm>
          <a:prstGeom prst="rect">
            <a:avLst/>
          </a:prstGeom>
        </p:spPr>
      </p:pic>
      <p:pic>
        <p:nvPicPr>
          <p:cNvPr id="5" name="Picture 4" title="smiling lady working on lapto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2345"/>
            <a:ext cx="4423253" cy="2732587"/>
          </a:xfrm>
          <a:prstGeom prst="rect">
            <a:avLst/>
          </a:prstGeom>
        </p:spPr>
      </p:pic>
    </p:spTree>
    <p:extLst>
      <p:ext uri="{BB962C8B-B14F-4D97-AF65-F5344CB8AC3E}">
        <p14:creationId xmlns:p14="http://schemas.microsoft.com/office/powerpoint/2010/main" val="53025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Manage </a:t>
            </a:r>
            <a:r>
              <a:rPr lang="en-US" dirty="0" err="1">
                <a:solidFill>
                  <a:srgbClr val="863204"/>
                </a:solidFill>
                <a:latin typeface="Ayuthaya"/>
                <a:cs typeface="Ayuthaya"/>
              </a:rPr>
              <a:t>itemS</a:t>
            </a:r>
            <a:endParaRPr lang="en-US" dirty="0">
              <a:solidFill>
                <a:srgbClr val="863204"/>
              </a:solidFill>
              <a:latin typeface="Ayuthaya"/>
              <a:cs typeface="Ayuthaya"/>
            </a:endParaRP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7" name="Picture 6" title="Image illustrating associated text"/>
          <p:cNvPicPr/>
          <p:nvPr/>
        </p:nvPicPr>
        <p:blipFill>
          <a:blip r:embed="rId4" cstate="email">
            <a:extLst>
              <a:ext uri="{28A0092B-C50C-407E-A947-70E740481C1C}">
                <a14:useLocalDpi xmlns:a14="http://schemas.microsoft.com/office/drawing/2010/main" val="0"/>
              </a:ext>
            </a:extLst>
          </a:blip>
          <a:stretch>
            <a:fillRect/>
          </a:stretch>
        </p:blipFill>
        <p:spPr>
          <a:xfrm>
            <a:off x="1509395" y="1123950"/>
            <a:ext cx="2872106" cy="3587750"/>
          </a:xfrm>
          <a:prstGeom prst="rect">
            <a:avLst/>
          </a:prstGeom>
        </p:spPr>
      </p:pic>
    </p:spTree>
    <p:extLst>
      <p:ext uri="{BB962C8B-B14F-4D97-AF65-F5344CB8AC3E}">
        <p14:creationId xmlns:p14="http://schemas.microsoft.com/office/powerpoint/2010/main" val="3039913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Image illustrating associated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5793" y="2239011"/>
            <a:ext cx="4956048" cy="2587254"/>
          </a:xfrm>
          <a:prstGeom prst="rect">
            <a:avLst/>
          </a:prstGeom>
        </p:spPr>
      </p:pic>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Organize with folders</a:t>
            </a:r>
          </a:p>
        </p:txBody>
      </p:sp>
      <p:pic>
        <p:nvPicPr>
          <p:cNvPr id="6" name="Picture 5" title="&quot;&quot;"/>
          <p:cNvPicPr/>
          <p:nvPr/>
        </p:nvPicPr>
        <p:blipFill>
          <a:blip r:embed="rId4"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7" name="Picture 6" title="Image illustrating associated text"/>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63600" y="1189672"/>
            <a:ext cx="3017520" cy="1540491"/>
          </a:xfrm>
          <a:prstGeom prst="rect">
            <a:avLst/>
          </a:prstGeom>
        </p:spPr>
      </p:pic>
    </p:spTree>
    <p:extLst>
      <p:ext uri="{BB962C8B-B14F-4D97-AF65-F5344CB8AC3E}">
        <p14:creationId xmlns:p14="http://schemas.microsoft.com/office/powerpoint/2010/main" val="1222087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Hide and show details</a:t>
            </a: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9" name="Picture 8" title="Image illustrating associated text"/>
          <p:cNvPicPr/>
          <p:nvPr/>
        </p:nvPicPr>
        <p:blipFill>
          <a:blip r:embed="rId4" cstate="email">
            <a:extLst>
              <a:ext uri="{28A0092B-C50C-407E-A947-70E740481C1C}">
                <a14:useLocalDpi xmlns:a14="http://schemas.microsoft.com/office/drawing/2010/main" val="0"/>
              </a:ext>
            </a:extLst>
          </a:blip>
          <a:stretch>
            <a:fillRect/>
          </a:stretch>
        </p:blipFill>
        <p:spPr>
          <a:xfrm>
            <a:off x="1531620" y="1181100"/>
            <a:ext cx="6309360" cy="3511550"/>
          </a:xfrm>
          <a:prstGeom prst="rect">
            <a:avLst/>
          </a:prstGeom>
        </p:spPr>
      </p:pic>
    </p:spTree>
    <p:extLst>
      <p:ext uri="{BB962C8B-B14F-4D97-AF65-F5344CB8AC3E}">
        <p14:creationId xmlns:p14="http://schemas.microsoft.com/office/powerpoint/2010/main" val="321493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7218" y="1245810"/>
            <a:ext cx="7371182" cy="3434667"/>
          </a:xfrm>
        </p:spPr>
        <p:txBody>
          <a:bodyPr>
            <a:normAutofit/>
          </a:bodyPr>
          <a:lstStyle/>
          <a:p>
            <a:pPr>
              <a:lnSpc>
                <a:spcPct val="150000"/>
              </a:lnSpc>
              <a:buClr>
                <a:srgbClr val="08BFEA"/>
              </a:buClr>
              <a:buSzPct val="175000"/>
              <a:buBlip>
                <a:blip r:embed="rId3"/>
              </a:buBlip>
            </a:pPr>
            <a:r>
              <a:rPr lang="en-US" sz="1800" b="0" dirty="0"/>
              <a:t>Learn about the different types of content you can add to your course.</a:t>
            </a:r>
          </a:p>
          <a:p>
            <a:pPr>
              <a:lnSpc>
                <a:spcPct val="150000"/>
              </a:lnSpc>
              <a:buClr>
                <a:srgbClr val="08BFEA"/>
              </a:buClr>
              <a:buSzPct val="175000"/>
              <a:buBlip>
                <a:blip r:embed="rId3"/>
              </a:buBlip>
            </a:pPr>
            <a:r>
              <a:rPr lang="en-US" sz="1800" b="0" dirty="0"/>
              <a:t>Add items and tools to content areas.</a:t>
            </a:r>
          </a:p>
          <a:p>
            <a:pPr>
              <a:lnSpc>
                <a:spcPct val="150000"/>
              </a:lnSpc>
              <a:buClr>
                <a:srgbClr val="08BFEA"/>
              </a:buClr>
              <a:buSzPct val="175000"/>
              <a:buBlip>
                <a:blip r:embed="rId3"/>
              </a:buBlip>
            </a:pPr>
            <a:r>
              <a:rPr lang="en-US" sz="1800" b="0" dirty="0"/>
              <a:t>Explore the content editor and Course Files.</a:t>
            </a:r>
          </a:p>
          <a:p>
            <a:pPr>
              <a:lnSpc>
                <a:spcPct val="150000"/>
              </a:lnSpc>
              <a:buClr>
                <a:srgbClr val="08BFEA"/>
              </a:buClr>
              <a:buSzPct val="175000"/>
              <a:buBlip>
                <a:blip r:embed="rId3"/>
              </a:buBlip>
            </a:pPr>
            <a:r>
              <a:rPr lang="en-US" sz="1800" b="0" dirty="0"/>
              <a:t>Learn about three common ways to add files to your course.</a:t>
            </a:r>
          </a:p>
          <a:p>
            <a:pPr>
              <a:lnSpc>
                <a:spcPct val="150000"/>
              </a:lnSpc>
              <a:buClr>
                <a:srgbClr val="08BFEA"/>
              </a:buClr>
              <a:buSzPct val="175000"/>
              <a:buBlip>
                <a:blip r:embed="rId3"/>
              </a:buBlip>
            </a:pPr>
            <a:r>
              <a:rPr lang="en-US" sz="1800" b="0" dirty="0"/>
              <a:t>Help your students feel at ease in the online environment.</a:t>
            </a:r>
          </a:p>
        </p:txBody>
      </p:sp>
      <p:sp>
        <p:nvSpPr>
          <p:cNvPr id="4"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Objectives</a:t>
            </a:r>
          </a:p>
        </p:txBody>
      </p:sp>
      <p:pic>
        <p:nvPicPr>
          <p:cNvPr id="5" name="Picture 4" title="&quot;&quot;"/>
          <p:cNvPicPr/>
          <p:nvPr/>
        </p:nvPicPr>
        <p:blipFill>
          <a:blip r:embed="rId4"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spTree>
    <p:extLst>
      <p:ext uri="{BB962C8B-B14F-4D97-AF65-F5344CB8AC3E}">
        <p14:creationId xmlns:p14="http://schemas.microsoft.com/office/powerpoint/2010/main" val="187971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870" y="1287044"/>
            <a:ext cx="7509288" cy="3640555"/>
          </a:xfrm>
        </p:spPr>
        <p:txBody>
          <a:bodyPr>
            <a:normAutofit/>
          </a:bodyPr>
          <a:lstStyle/>
          <a:p>
            <a:pPr marL="0">
              <a:lnSpc>
                <a:spcPct val="120000"/>
              </a:lnSpc>
            </a:pPr>
            <a:r>
              <a:rPr lang="en-US" sz="1800" b="0" dirty="0"/>
              <a:t>If I can add a tool directly to the course menu</a:t>
            </a:r>
            <a:r>
              <a:rPr lang="en-US" sz="1800" dirty="0">
                <a:solidFill>
                  <a:srgbClr val="FF6600"/>
                </a:solidFill>
              </a:rPr>
              <a:t>, why might I add it to a content area?</a:t>
            </a:r>
          </a:p>
          <a:p>
            <a:pPr marL="0">
              <a:lnSpc>
                <a:spcPct val="50000"/>
              </a:lnSpc>
            </a:pPr>
            <a:r>
              <a:rPr lang="en-US" sz="1800" b="0" dirty="0"/>
              <a:t> </a:t>
            </a:r>
            <a:endParaRPr lang="en-US" sz="100" b="0" dirty="0"/>
          </a:p>
          <a:p>
            <a:pPr marL="0">
              <a:lnSpc>
                <a:spcPct val="120000"/>
              </a:lnSpc>
            </a:pPr>
            <a:r>
              <a:rPr lang="en-US" sz="1800" dirty="0">
                <a:solidFill>
                  <a:srgbClr val="FF6600"/>
                </a:solidFill>
              </a:rPr>
              <a:t>What kind of files </a:t>
            </a:r>
            <a:r>
              <a:rPr lang="en-US" sz="1800" b="0" dirty="0"/>
              <a:t>can I present to students by using content area items? </a:t>
            </a:r>
            <a:endParaRPr lang="en-US" sz="100" b="0" dirty="0"/>
          </a:p>
          <a:p>
            <a:endParaRPr lang="en-US" b="0" dirty="0"/>
          </a:p>
          <a:p>
            <a:endParaRPr lang="en-US" b="0" dirty="0"/>
          </a:p>
        </p:txBody>
      </p:sp>
      <p:sp>
        <p:nvSpPr>
          <p:cNvPr id="6"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FREQUENTLY ASKED QUESTIONS</a:t>
            </a:r>
          </a:p>
        </p:txBody>
      </p:sp>
      <p:pic>
        <p:nvPicPr>
          <p:cNvPr id="7" name="Picture 6"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spTree>
    <p:extLst>
      <p:ext uri="{BB962C8B-B14F-4D97-AF65-F5344CB8AC3E}">
        <p14:creationId xmlns:p14="http://schemas.microsoft.com/office/powerpoint/2010/main" val="3379520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50436" y="381993"/>
            <a:ext cx="6075094" cy="548640"/>
          </a:xfrm>
        </p:spPr>
        <p:txBody>
          <a:bodyPr/>
          <a:lstStyle/>
          <a:p>
            <a:r>
              <a:rPr lang="en-US" dirty="0">
                <a:solidFill>
                  <a:srgbClr val="863204"/>
                </a:solidFill>
                <a:latin typeface="Ayuthaya"/>
                <a:cs typeface="Ayuthaya"/>
              </a:rPr>
              <a:t>TRY IT</a:t>
            </a:r>
          </a:p>
        </p:txBody>
      </p:sp>
      <p:sp>
        <p:nvSpPr>
          <p:cNvPr id="9" name="Rectangle 8"/>
          <p:cNvSpPr/>
          <p:nvPr/>
        </p:nvSpPr>
        <p:spPr>
          <a:xfrm>
            <a:off x="1794427" y="1095179"/>
            <a:ext cx="6328974" cy="900246"/>
          </a:xfrm>
          <a:prstGeom prst="rect">
            <a:avLst/>
          </a:prstGeom>
        </p:spPr>
        <p:txBody>
          <a:bodyPr wrap="square">
            <a:spAutoFit/>
          </a:bodyPr>
          <a:lstStyle/>
          <a:p>
            <a:pPr>
              <a:lnSpc>
                <a:spcPct val="150000"/>
              </a:lnSpc>
            </a:pPr>
            <a:r>
              <a:rPr lang="en-US" dirty="0"/>
              <a:t>Use your </a:t>
            </a:r>
            <a:r>
              <a:rPr lang="en-US" b="1" dirty="0">
                <a:solidFill>
                  <a:schemeClr val="accent2"/>
                </a:solidFill>
              </a:rPr>
              <a:t>Practice Course </a:t>
            </a:r>
            <a:r>
              <a:rPr lang="en-US" dirty="0"/>
              <a:t>to organize your content items.</a:t>
            </a:r>
          </a:p>
        </p:txBody>
      </p:sp>
      <p:pic>
        <p:nvPicPr>
          <p:cNvPr id="8" name="Picture 7" title="&quot;&quot;"/>
          <p:cNvPicPr/>
          <p:nvPr/>
        </p:nvPicPr>
        <p:blipFill>
          <a:blip r:embed="rId3" cstate="email">
            <a:extLst>
              <a:ext uri="{28A0092B-C50C-407E-A947-70E740481C1C}">
                <a14:useLocalDpi xmlns:a14="http://schemas.microsoft.com/office/drawing/2010/main" val="0"/>
              </a:ext>
            </a:extLst>
          </a:blip>
          <a:stretch>
            <a:fillRect/>
          </a:stretch>
        </p:blipFill>
        <p:spPr>
          <a:xfrm>
            <a:off x="804488" y="460924"/>
            <a:ext cx="800100" cy="367030"/>
          </a:xfrm>
          <a:prstGeom prst="rect">
            <a:avLst/>
          </a:prstGeom>
        </p:spPr>
      </p:pic>
      <p:pic>
        <p:nvPicPr>
          <p:cNvPr id="5" name="Picture 4" title="smiling lady working on lapto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22345"/>
            <a:ext cx="4423253" cy="2732587"/>
          </a:xfrm>
          <a:prstGeom prst="rect">
            <a:avLst/>
          </a:prstGeom>
        </p:spPr>
      </p:pic>
    </p:spTree>
    <p:extLst>
      <p:ext uri="{BB962C8B-B14F-4D97-AF65-F5344CB8AC3E}">
        <p14:creationId xmlns:p14="http://schemas.microsoft.com/office/powerpoint/2010/main" val="3944105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7218" y="1281597"/>
            <a:ext cx="6926682" cy="1814784"/>
          </a:xfrm>
        </p:spPr>
        <p:txBody>
          <a:bodyPr>
            <a:normAutofit/>
          </a:bodyPr>
          <a:lstStyle/>
          <a:p>
            <a:pPr marL="0" indent="0">
              <a:lnSpc>
                <a:spcPct val="150000"/>
              </a:lnSpc>
            </a:pPr>
            <a:r>
              <a:rPr lang="en-US" sz="1800" b="0" dirty="0"/>
              <a:t>To learn more, visit </a:t>
            </a:r>
            <a:r>
              <a:rPr lang="en-US" sz="1800" dirty="0" err="1">
                <a:solidFill>
                  <a:srgbClr val="08BFEA"/>
                </a:solidFill>
              </a:rPr>
              <a:t>help.blackboard.com</a:t>
            </a:r>
            <a:r>
              <a:rPr lang="en-US" sz="1800" b="0" dirty="0"/>
              <a:t>.</a:t>
            </a:r>
          </a:p>
        </p:txBody>
      </p:sp>
      <p:sp>
        <p:nvSpPr>
          <p:cNvPr id="4"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WRAP UP</a:t>
            </a:r>
          </a:p>
        </p:txBody>
      </p:sp>
      <p:pic>
        <p:nvPicPr>
          <p:cNvPr id="5" name="Picture 4"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spTree>
    <p:extLst>
      <p:ext uri="{BB962C8B-B14F-4D97-AF65-F5344CB8AC3E}">
        <p14:creationId xmlns:p14="http://schemas.microsoft.com/office/powerpoint/2010/main" val="106525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7218" y="1200041"/>
            <a:ext cx="6926682" cy="3480436"/>
          </a:xfrm>
        </p:spPr>
        <p:txBody>
          <a:bodyPr>
            <a:normAutofit/>
          </a:bodyPr>
          <a:lstStyle/>
          <a:p>
            <a:pPr>
              <a:lnSpc>
                <a:spcPct val="150000"/>
              </a:lnSpc>
              <a:buSzPct val="175000"/>
              <a:buBlip>
                <a:blip r:embed="rId2"/>
              </a:buBlip>
            </a:pPr>
            <a:r>
              <a:rPr lang="en-US" sz="1800" b="0" dirty="0"/>
              <a:t>Add here or delete slide</a:t>
            </a:r>
          </a:p>
          <a:p>
            <a:pPr>
              <a:lnSpc>
                <a:spcPct val="150000"/>
              </a:lnSpc>
              <a:buSzPct val="175000"/>
              <a:buBlip>
                <a:blip r:embed="rId2"/>
              </a:buBlip>
            </a:pPr>
            <a:r>
              <a:rPr lang="en-US" sz="1800" b="0" dirty="0"/>
              <a:t>Add here</a:t>
            </a:r>
          </a:p>
          <a:p>
            <a:pPr>
              <a:lnSpc>
                <a:spcPct val="150000"/>
              </a:lnSpc>
              <a:buSzPct val="175000"/>
              <a:buBlip>
                <a:blip r:embed="rId2"/>
              </a:buBlip>
            </a:pPr>
            <a:endParaRPr lang="en-US" sz="1800" b="0" dirty="0"/>
          </a:p>
          <a:p>
            <a:pPr>
              <a:lnSpc>
                <a:spcPct val="150000"/>
              </a:lnSpc>
              <a:buSzPct val="175000"/>
              <a:buBlip>
                <a:blip r:embed="rId2"/>
              </a:buBlip>
            </a:pPr>
            <a:endParaRPr lang="en-US" sz="1800" b="0" dirty="0"/>
          </a:p>
          <a:p>
            <a:endParaRPr lang="en-US" sz="1800" b="0" dirty="0"/>
          </a:p>
          <a:p>
            <a:endParaRPr lang="en-US" sz="1800" b="0" dirty="0"/>
          </a:p>
        </p:txBody>
      </p:sp>
      <p:sp>
        <p:nvSpPr>
          <p:cNvPr id="4"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Contact Info</a:t>
            </a:r>
          </a:p>
        </p:txBody>
      </p:sp>
      <p:pic>
        <p:nvPicPr>
          <p:cNvPr id="5" name="Picture 4"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spTree>
    <p:extLst>
      <p:ext uri="{BB962C8B-B14F-4D97-AF65-F5344CB8AC3E}">
        <p14:creationId xmlns:p14="http://schemas.microsoft.com/office/powerpoint/2010/main" val="160839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87" y="365760"/>
            <a:ext cx="6787961" cy="548640"/>
          </a:xfrm>
        </p:spPr>
        <p:txBody>
          <a:bodyPr/>
          <a:lstStyle/>
          <a:p>
            <a:r>
              <a:rPr lang="en-US" dirty="0">
                <a:solidFill>
                  <a:schemeClr val="accent2">
                    <a:lumMod val="50000"/>
                  </a:schemeClr>
                </a:solidFill>
                <a:latin typeface="Ayuthaya"/>
                <a:cs typeface="Ayuthaya"/>
              </a:rPr>
              <a:t>ADDING items and tools </a:t>
            </a:r>
          </a:p>
        </p:txBody>
      </p:sp>
      <p:pic>
        <p:nvPicPr>
          <p:cNvPr id="4" name="Picture 3"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5" name="Picture 4" title="image illustrated by associated tex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100" y="1516697"/>
            <a:ext cx="6217920" cy="1228901"/>
          </a:xfrm>
          <a:prstGeom prst="rect">
            <a:avLst/>
          </a:prstGeom>
        </p:spPr>
      </p:pic>
    </p:spTree>
    <p:extLst>
      <p:ext uri="{BB962C8B-B14F-4D97-AF65-F5344CB8AC3E}">
        <p14:creationId xmlns:p14="http://schemas.microsoft.com/office/powerpoint/2010/main" val="2996257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87" y="365760"/>
            <a:ext cx="6787961" cy="548640"/>
          </a:xfrm>
        </p:spPr>
        <p:txBody>
          <a:bodyPr/>
          <a:lstStyle/>
          <a:p>
            <a:r>
              <a:rPr lang="en-US" dirty="0">
                <a:solidFill>
                  <a:schemeClr val="accent2">
                    <a:lumMod val="50000"/>
                  </a:schemeClr>
                </a:solidFill>
                <a:latin typeface="Ayuthaya"/>
                <a:cs typeface="Ayuthaya"/>
              </a:rPr>
              <a:t>Types of content</a:t>
            </a:r>
          </a:p>
        </p:txBody>
      </p:sp>
      <p:pic>
        <p:nvPicPr>
          <p:cNvPr id="4" name="Picture 3"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sp>
        <p:nvSpPr>
          <p:cNvPr id="3" name="TextBox 2"/>
          <p:cNvSpPr txBox="1"/>
          <p:nvPr/>
        </p:nvSpPr>
        <p:spPr>
          <a:xfrm>
            <a:off x="1447800" y="1453634"/>
            <a:ext cx="5765800" cy="849463"/>
          </a:xfrm>
          <a:prstGeom prst="rect">
            <a:avLst/>
          </a:prstGeom>
          <a:noFill/>
        </p:spPr>
        <p:txBody>
          <a:bodyPr wrap="square" rtlCol="0">
            <a:spAutoFit/>
          </a:bodyPr>
          <a:lstStyle/>
          <a:p>
            <a:pPr>
              <a:lnSpc>
                <a:spcPct val="140000"/>
              </a:lnSpc>
            </a:pPr>
            <a:r>
              <a:rPr lang="en-US" dirty="0"/>
              <a:t>Discuss the types of content you can add using the functions on the action bar.</a:t>
            </a:r>
          </a:p>
        </p:txBody>
      </p:sp>
    </p:spTree>
    <p:extLst>
      <p:ext uri="{BB962C8B-B14F-4D97-AF65-F5344CB8AC3E}">
        <p14:creationId xmlns:p14="http://schemas.microsoft.com/office/powerpoint/2010/main" val="3087583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87" y="365760"/>
            <a:ext cx="6787961" cy="548640"/>
          </a:xfrm>
        </p:spPr>
        <p:txBody>
          <a:bodyPr/>
          <a:lstStyle/>
          <a:p>
            <a:r>
              <a:rPr lang="en-US" dirty="0">
                <a:solidFill>
                  <a:schemeClr val="accent2">
                    <a:lumMod val="50000"/>
                  </a:schemeClr>
                </a:solidFill>
                <a:latin typeface="Ayuthaya"/>
                <a:cs typeface="Ayuthaya"/>
              </a:rPr>
              <a:t>IN action</a:t>
            </a:r>
          </a:p>
        </p:txBody>
      </p:sp>
      <p:pic>
        <p:nvPicPr>
          <p:cNvPr id="4" name="Picture 3"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7" name="Picture 6" title="image illustrated by associated tex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38287" y="1095375"/>
            <a:ext cx="3429000" cy="3823870"/>
          </a:xfrm>
          <a:prstGeom prst="rect">
            <a:avLst/>
          </a:prstGeom>
        </p:spPr>
      </p:pic>
    </p:spTree>
    <p:extLst>
      <p:ext uri="{BB962C8B-B14F-4D97-AF65-F5344CB8AC3E}">
        <p14:creationId xmlns:p14="http://schemas.microsoft.com/office/powerpoint/2010/main" val="246669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87" y="365760"/>
            <a:ext cx="6787961" cy="548640"/>
          </a:xfrm>
        </p:spPr>
        <p:txBody>
          <a:bodyPr/>
          <a:lstStyle/>
          <a:p>
            <a:r>
              <a:rPr lang="en-US" dirty="0">
                <a:solidFill>
                  <a:schemeClr val="accent2">
                    <a:lumMod val="50000"/>
                  </a:schemeClr>
                </a:solidFill>
                <a:latin typeface="Ayuthaya"/>
                <a:cs typeface="Ayuthaya"/>
              </a:rPr>
              <a:t>The basic process</a:t>
            </a:r>
          </a:p>
        </p:txBody>
      </p:sp>
      <p:pic>
        <p:nvPicPr>
          <p:cNvPr id="4" name="Picture 3"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sp>
        <p:nvSpPr>
          <p:cNvPr id="5" name="TextBox 4"/>
          <p:cNvSpPr txBox="1"/>
          <p:nvPr/>
        </p:nvSpPr>
        <p:spPr>
          <a:xfrm>
            <a:off x="1600200" y="1320800"/>
            <a:ext cx="6617847" cy="3277821"/>
          </a:xfrm>
          <a:prstGeom prst="rect">
            <a:avLst/>
          </a:prstGeom>
          <a:noFill/>
        </p:spPr>
        <p:txBody>
          <a:bodyPr wrap="square" rtlCol="0">
            <a:spAutoFit/>
          </a:bodyPr>
          <a:lstStyle/>
          <a:p>
            <a:pPr marL="342900" lvl="0" indent="-342900">
              <a:lnSpc>
                <a:spcPct val="150000"/>
              </a:lnSpc>
              <a:buFont typeface="+mj-lt"/>
              <a:buAutoNum type="arabicPeriod"/>
            </a:pPr>
            <a:r>
              <a:rPr lang="en-US" dirty="0"/>
              <a:t>Add a content area.</a:t>
            </a:r>
          </a:p>
          <a:p>
            <a:pPr marL="342900" lvl="0" indent="-342900">
              <a:lnSpc>
                <a:spcPct val="150000"/>
              </a:lnSpc>
              <a:buFont typeface="+mj-lt"/>
              <a:buAutoNum type="arabicPeriod"/>
            </a:pPr>
            <a:r>
              <a:rPr lang="en-US" dirty="0"/>
              <a:t>Access the content area from the course menu. Be sure </a:t>
            </a:r>
            <a:r>
              <a:rPr lang="en-US" b="1" dirty="0"/>
              <a:t>Edit Mode</a:t>
            </a:r>
            <a:r>
              <a:rPr lang="en-US" dirty="0"/>
              <a:t> is </a:t>
            </a:r>
            <a:r>
              <a:rPr lang="en-US" b="1" dirty="0"/>
              <a:t>ON</a:t>
            </a:r>
            <a:r>
              <a:rPr lang="en-US" dirty="0"/>
              <a:t> to access all the instructor's functions.</a:t>
            </a:r>
          </a:p>
          <a:p>
            <a:pPr marL="342900" lvl="0" indent="-342900">
              <a:lnSpc>
                <a:spcPct val="150000"/>
              </a:lnSpc>
              <a:buFont typeface="+mj-lt"/>
              <a:buAutoNum type="arabicPeriod"/>
            </a:pPr>
            <a:r>
              <a:rPr lang="en-US" dirty="0"/>
              <a:t>Add materials and tools to the content area.</a:t>
            </a:r>
          </a:p>
          <a:p>
            <a:pPr marL="342900" lvl="0" indent="-342900">
              <a:lnSpc>
                <a:spcPct val="150000"/>
              </a:lnSpc>
              <a:buFont typeface="+mj-lt"/>
              <a:buAutoNum type="arabicPeriod"/>
            </a:pPr>
            <a:r>
              <a:rPr lang="en-US" dirty="0"/>
              <a:t>Organize your content areas by editing the links to materials and tools, and creating folders.</a:t>
            </a:r>
          </a:p>
          <a:p>
            <a:endParaRPr lang="en-US" dirty="0"/>
          </a:p>
        </p:txBody>
      </p:sp>
    </p:spTree>
    <p:extLst>
      <p:ext uri="{BB962C8B-B14F-4D97-AF65-F5344CB8AC3E}">
        <p14:creationId xmlns:p14="http://schemas.microsoft.com/office/powerpoint/2010/main" val="218271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CONTEXTUAL MENUS</a:t>
            </a: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3" name="Picture 2" descr="contextual_menu.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62100" y="1168400"/>
            <a:ext cx="2150030" cy="2514600"/>
          </a:xfrm>
          <a:prstGeom prst="rect">
            <a:avLst/>
          </a:prstGeom>
        </p:spPr>
      </p:pic>
      <p:pic>
        <p:nvPicPr>
          <p:cNvPr id="8" name="Picture 7" descr="contextual_menu_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91616" y="1168400"/>
            <a:ext cx="3477584" cy="3657600"/>
          </a:xfrm>
          <a:prstGeom prst="rect">
            <a:avLst/>
          </a:prstGeom>
        </p:spPr>
      </p:pic>
    </p:spTree>
    <p:extLst>
      <p:ext uri="{BB962C8B-B14F-4D97-AF65-F5344CB8AC3E}">
        <p14:creationId xmlns:p14="http://schemas.microsoft.com/office/powerpoint/2010/main" val="2535424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7218" y="365760"/>
            <a:ext cx="7520940" cy="548640"/>
          </a:xfrm>
        </p:spPr>
        <p:txBody>
          <a:bodyPr/>
          <a:lstStyle/>
          <a:p>
            <a:r>
              <a:rPr lang="en-US" dirty="0">
                <a:solidFill>
                  <a:srgbClr val="863204"/>
                </a:solidFill>
                <a:latin typeface="Ayuthaya"/>
                <a:cs typeface="Ayuthaya"/>
              </a:rPr>
              <a:t>EDIT MODE</a:t>
            </a:r>
          </a:p>
        </p:txBody>
      </p:sp>
      <p:pic>
        <p:nvPicPr>
          <p:cNvPr id="6" name="Picture 5" title="&quot;&quot;"/>
          <p:cNvPicPr/>
          <p:nvPr/>
        </p:nvPicPr>
        <p:blipFill>
          <a:blip r:embed="rId3" cstate="email">
            <a:extLst>
              <a:ext uri="{28A0092B-C50C-407E-A947-70E740481C1C}">
                <a14:useLocalDpi xmlns:a14="http://schemas.microsoft.com/office/drawing/2010/main" val="0"/>
              </a:ext>
            </a:extLst>
          </a:blip>
          <a:stretch>
            <a:fillRect/>
          </a:stretch>
        </p:blipFill>
        <p:spPr>
          <a:xfrm>
            <a:off x="822960" y="454292"/>
            <a:ext cx="441325" cy="365760"/>
          </a:xfrm>
          <a:prstGeom prst="rect">
            <a:avLst/>
          </a:prstGeom>
        </p:spPr>
      </p:pic>
      <p:pic>
        <p:nvPicPr>
          <p:cNvPr id="2" name="Picture 1" descr="edit_mod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11299" y="1395260"/>
            <a:ext cx="7197853" cy="1843240"/>
          </a:xfrm>
          <a:prstGeom prst="rect">
            <a:avLst/>
          </a:prstGeom>
        </p:spPr>
      </p:pic>
    </p:spTree>
    <p:extLst>
      <p:ext uri="{BB962C8B-B14F-4D97-AF65-F5344CB8AC3E}">
        <p14:creationId xmlns:p14="http://schemas.microsoft.com/office/powerpoint/2010/main" val="8972764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1498</TotalTime>
  <Words>487</Words>
  <Application>Microsoft Office PowerPoint</Application>
  <PresentationFormat>On-screen Show (4:3)</PresentationFormat>
  <Paragraphs>85</Paragraphs>
  <Slides>22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Ayuthaya</vt:lpstr>
      <vt:lpstr>Calibri</vt:lpstr>
      <vt:lpstr>Century Gothic</vt:lpstr>
      <vt:lpstr>Tunga</vt:lpstr>
      <vt:lpstr>Wingdings</vt:lpstr>
      <vt:lpstr>Angles</vt:lpstr>
      <vt:lpstr>PowerPoint Presentation</vt:lpstr>
      <vt:lpstr>Objectives</vt:lpstr>
      <vt:lpstr>Contact Info</vt:lpstr>
      <vt:lpstr>ADDING items and tools </vt:lpstr>
      <vt:lpstr>Types of content</vt:lpstr>
      <vt:lpstr>IN action</vt:lpstr>
      <vt:lpstr>The basic process</vt:lpstr>
      <vt:lpstr>CONTEXTUAL MENUS</vt:lpstr>
      <vt:lpstr>EDIT MODE</vt:lpstr>
      <vt:lpstr>CONTENT ITEMS</vt:lpstr>
      <vt:lpstr>THE content editor</vt:lpstr>
      <vt:lpstr>COURSE files</vt:lpstr>
      <vt:lpstr>COURSE files features</vt:lpstr>
      <vt:lpstr>BEST PRACTICE</vt:lpstr>
      <vt:lpstr>FREQUENTLY ASKED QUESTIONS</vt:lpstr>
      <vt:lpstr>TRY IT</vt:lpstr>
      <vt:lpstr>Manage itemS</vt:lpstr>
      <vt:lpstr>Organize with folders</vt:lpstr>
      <vt:lpstr>Hide and show details</vt:lpstr>
      <vt:lpstr>FREQUENTLY ASKED QUESTIONS</vt:lpstr>
      <vt:lpstr>TRY IT</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Kjos</dc:creator>
  <cp:lastModifiedBy>Kimberly Hillyard</cp:lastModifiedBy>
  <cp:revision>122</cp:revision>
  <dcterms:created xsi:type="dcterms:W3CDTF">2013-09-10T19:30:00Z</dcterms:created>
  <dcterms:modified xsi:type="dcterms:W3CDTF">2016-05-20T19:21:30Z</dcterms:modified>
</cp:coreProperties>
</file>